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édio 3 - Destaqu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0" d="100"/>
          <a:sy n="30" d="100"/>
        </p:scale>
        <p:origin x="2808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37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672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041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23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907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57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5093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2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827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358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982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F9600-D0C1-4984-A1B1-E9CCA848464F}" type="datetimeFigureOut">
              <a:rPr lang="pt-PT" smtClean="0"/>
              <a:t>14/11/2023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194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pnvihsida.dgs.pt/mapa-cad.aspx?cpp=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96A1157-787F-4B7E-80CB-09CD814995D7}"/>
              </a:ext>
            </a:extLst>
          </p:cNvPr>
          <p:cNvSpPr txBox="1"/>
          <p:nvPr/>
        </p:nvSpPr>
        <p:spPr>
          <a:xfrm>
            <a:off x="3742263" y="829461"/>
            <a:ext cx="137525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000" b="1" cap="small" dirty="0"/>
              <a:t>Teste Rastreio VIH – Onde Fazer?</a:t>
            </a:r>
            <a:endParaRPr lang="pt-PT" sz="70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12CAF83-F662-4AA1-9C83-BF30AEE353AF}"/>
              </a:ext>
            </a:extLst>
          </p:cNvPr>
          <p:cNvSpPr txBox="1"/>
          <p:nvPr/>
        </p:nvSpPr>
        <p:spPr>
          <a:xfrm>
            <a:off x="1926770" y="2888582"/>
            <a:ext cx="17896115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500" b="1" dirty="0">
                <a:solidFill>
                  <a:schemeClr val="accent1"/>
                </a:solidFill>
              </a:rPr>
              <a:t>Centros de Saúde</a:t>
            </a:r>
          </a:p>
          <a:p>
            <a:r>
              <a:rPr lang="pt-PT" sz="3000" dirty="0"/>
              <a:t>Informe-se junto do seu médico de família ou do seu enfermeiro</a:t>
            </a:r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4500" b="1" dirty="0">
                <a:solidFill>
                  <a:schemeClr val="accent1"/>
                </a:solidFill>
              </a:rPr>
              <a:t>Farmácias</a:t>
            </a:r>
            <a:br>
              <a:rPr lang="pt-PT" dirty="0"/>
            </a:br>
            <a:r>
              <a:rPr lang="pt-PT" sz="3000" dirty="0"/>
              <a:t>Informe-se junto do seu farmacêutico sobre o teste rápido VIH</a:t>
            </a:r>
            <a:endParaRPr lang="pt-PT" sz="3000" dirty="0">
              <a:solidFill>
                <a:schemeClr val="accent1"/>
              </a:solidFill>
            </a:endParaRPr>
          </a:p>
          <a:p>
            <a:endParaRPr lang="pt-PT" sz="2000" dirty="0">
              <a:solidFill>
                <a:schemeClr val="accent1"/>
              </a:solidFill>
            </a:endParaRPr>
          </a:p>
          <a:p>
            <a:endParaRPr lang="pt-PT" sz="2000" dirty="0">
              <a:solidFill>
                <a:schemeClr val="accent1"/>
              </a:solidFill>
            </a:endParaRPr>
          </a:p>
          <a:p>
            <a:endParaRPr lang="pt-PT" sz="2000" dirty="0">
              <a:solidFill>
                <a:schemeClr val="accent1"/>
              </a:solidFill>
            </a:endParaRPr>
          </a:p>
          <a:p>
            <a:r>
              <a:rPr lang="pt-PT" sz="4500" b="1" dirty="0">
                <a:solidFill>
                  <a:schemeClr val="accent1"/>
                </a:solidFill>
              </a:rPr>
              <a:t>CAD – Centro de Atendimento e Diagnóstico</a:t>
            </a:r>
            <a:br>
              <a:rPr lang="pt-PT" sz="2000" dirty="0"/>
            </a:br>
            <a:r>
              <a:rPr lang="pt-PT" sz="3000" dirty="0"/>
              <a:t>Rede de centros que possibilitam o acesso voluntário e confidencial ao teste VIH. </a:t>
            </a:r>
          </a:p>
          <a:p>
            <a:r>
              <a:rPr lang="pt-PT" sz="3000" dirty="0"/>
              <a:t>Consulte os locais no site da internet </a:t>
            </a:r>
            <a:r>
              <a:rPr lang="pt-PT" sz="3000" u="sng" dirty="0">
                <a:hlinkClick r:id="rId2"/>
              </a:rPr>
              <a:t>https://www.pnvihsida.dgs.pt/mapa-cad.aspx?cpp=1</a:t>
            </a:r>
            <a:endParaRPr lang="pt-PT" sz="3000" dirty="0"/>
          </a:p>
          <a:p>
            <a:endParaRPr lang="pt-PT" sz="2000" dirty="0">
              <a:solidFill>
                <a:schemeClr val="accent1"/>
              </a:solidFill>
            </a:endParaRPr>
          </a:p>
          <a:p>
            <a:endParaRPr lang="pt-PT" sz="2000" dirty="0">
              <a:solidFill>
                <a:schemeClr val="accent1"/>
              </a:solidFill>
            </a:endParaRPr>
          </a:p>
          <a:p>
            <a:endParaRPr lang="pt-PT" sz="2000" dirty="0">
              <a:solidFill>
                <a:schemeClr val="accent1"/>
              </a:solidFill>
            </a:endParaRPr>
          </a:p>
          <a:p>
            <a:r>
              <a:rPr lang="pt-PT" sz="4500" b="1" dirty="0">
                <a:solidFill>
                  <a:schemeClr val="accent1"/>
                </a:solidFill>
              </a:rPr>
              <a:t>Associações Comunitárias</a:t>
            </a:r>
          </a:p>
          <a:p>
            <a:r>
              <a:rPr lang="pt-PT" sz="3000" dirty="0"/>
              <a:t>Rede de associações de base comunitária que possibilitam o acesso voluntário e confidencial ao teste VIH. </a:t>
            </a:r>
          </a:p>
          <a:p>
            <a:r>
              <a:rPr lang="pt-PT" sz="3000" dirty="0"/>
              <a:t>Consulte os locais aqui: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74D1932-0878-4373-8B5C-08443598F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9"/>
          <a:stretch>
            <a:fillRect/>
          </a:stretch>
        </p:blipFill>
        <p:spPr bwMode="auto">
          <a:xfrm>
            <a:off x="5382912" y="28396468"/>
            <a:ext cx="10617800" cy="79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ECEF2D47-15DC-423F-AFCB-CC62C6813FD0}"/>
              </a:ext>
            </a:extLst>
          </p:cNvPr>
          <p:cNvSpPr txBox="1">
            <a:spLocks/>
          </p:cNvSpPr>
          <p:nvPr/>
        </p:nvSpPr>
        <p:spPr>
          <a:xfrm>
            <a:off x="17029956" y="28396468"/>
            <a:ext cx="3401298" cy="79049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PT" sz="1600" dirty="0">
                <a:latin typeface="Tw Cen MT" panose="020B0602020104020603" pitchFamily="34" charset="0"/>
              </a:rPr>
              <a:t>Novembro 2023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PT" sz="1600" dirty="0">
                <a:latin typeface="Tw Cen MT" panose="020B0602020104020603" pitchFamily="34" charset="0"/>
              </a:rPr>
              <a:t>Serviço de Doenças </a:t>
            </a:r>
            <a:r>
              <a:rPr lang="pt-PT" sz="1600" dirty="0" err="1">
                <a:latin typeface="Tw Cen MT" panose="020B0602020104020603" pitchFamily="34" charset="0"/>
              </a:rPr>
              <a:t>Infecciosas</a:t>
            </a:r>
            <a:endParaRPr lang="pt-PT" sz="1600" dirty="0">
              <a:latin typeface="Tw Cen MT" panose="020B0602020104020603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E3ADA0C-D214-47A5-B661-E20F6D94C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248308"/>
              </p:ext>
            </p:extLst>
          </p:nvPr>
        </p:nvGraphicFramePr>
        <p:xfrm>
          <a:off x="1926770" y="11765771"/>
          <a:ext cx="16655143" cy="11551430"/>
        </p:xfrm>
        <a:graphic>
          <a:graphicData uri="http://schemas.openxmlformats.org/drawingml/2006/table">
            <a:tbl>
              <a:tblPr firstRow="1" firstCol="1" bandRow="1">
                <a:tableStyleId>{74C1A8A3-306A-4EB7-A6B1-4F7E0EB9C5D6}</a:tableStyleId>
              </a:tblPr>
              <a:tblGrid>
                <a:gridCol w="2109120">
                  <a:extLst>
                    <a:ext uri="{9D8B030D-6E8A-4147-A177-3AD203B41FA5}">
                      <a16:colId xmlns:a16="http://schemas.microsoft.com/office/drawing/2014/main" val="34698070"/>
                    </a:ext>
                  </a:extLst>
                </a:gridCol>
                <a:gridCol w="7263546">
                  <a:extLst>
                    <a:ext uri="{9D8B030D-6E8A-4147-A177-3AD203B41FA5}">
                      <a16:colId xmlns:a16="http://schemas.microsoft.com/office/drawing/2014/main" val="2567505769"/>
                    </a:ext>
                  </a:extLst>
                </a:gridCol>
                <a:gridCol w="7282477">
                  <a:extLst>
                    <a:ext uri="{9D8B030D-6E8A-4147-A177-3AD203B41FA5}">
                      <a16:colId xmlns:a16="http://schemas.microsoft.com/office/drawing/2014/main" val="3962075687"/>
                    </a:ext>
                  </a:extLst>
                </a:gridCol>
              </a:tblGrid>
              <a:tr h="897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Região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Projeto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Organização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9184914"/>
                  </a:ext>
                </a:extLst>
              </a:tr>
              <a:tr h="438801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Norte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Projeto Escondido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Médicos do Mundo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470947"/>
                  </a:ext>
                </a:extLst>
              </a:tr>
              <a:tr h="8979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Porto G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Agência Piaget para o Desenvolvimento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995033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Centro Comunitário +Abraço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Abraço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55197"/>
                  </a:ext>
                </a:extLst>
              </a:tr>
              <a:tr h="8979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Espaço Pessoa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Associação para o Planeamento da Família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2698700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Família Projeto +Abraço Aveiro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Abraço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5225707"/>
                  </a:ext>
                </a:extLst>
              </a:tr>
              <a:tr h="43880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Centro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Abraço Projecto Adão e Eva II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Existências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2237662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S.A.R.A – Novo Olhar II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Novo Olhar II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8270104"/>
                  </a:ext>
                </a:extLst>
              </a:tr>
              <a:tr h="438801">
                <a:tc row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LVT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CheckpointLX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Grupo de Ativistas em Tratamentos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7760649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Move-se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Grupo de Ativistas em Tratamentos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1423286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IN-Mouraria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Grupo de Ativistas em Tratamentos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1554970"/>
                  </a:ext>
                </a:extLst>
              </a:tr>
              <a:tr h="8979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Unidade Móvel de Rastreios Saúde + Perto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Grupo de Ativistas em Tratamentos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3977451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Sidade Alerta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Acompanha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3895864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Diagnosticar Precocemente na Linha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Ser+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7967378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Rastrear para Prevenir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AJPAS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1569625"/>
                  </a:ext>
                </a:extLst>
              </a:tr>
              <a:tr h="438801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RedLight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Positivo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3913801"/>
                  </a:ext>
                </a:extLst>
              </a:tr>
              <a:tr h="897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Alentejo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 err="1">
                          <a:effectLst/>
                        </a:rPr>
                        <a:t>Proximus</a:t>
                      </a:r>
                      <a:r>
                        <a:rPr lang="pt-PT" sz="2800" dirty="0">
                          <a:effectLst/>
                        </a:rPr>
                        <a:t> Litoral II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>
                          <a:effectLst/>
                        </a:rPr>
                        <a:t>Associação para o Planeamento da Família</a:t>
                      </a:r>
                      <a:endParaRPr lang="pt-PT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024457"/>
                  </a:ext>
                </a:extLst>
              </a:tr>
              <a:tr h="89797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Algarve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As Madalenas II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MAPS- Movimento de Apoio à Problemática da Sida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21403"/>
                  </a:ext>
                </a:extLst>
              </a:tr>
              <a:tr h="89797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Aquém e Além Margens – risco 0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2800" dirty="0">
                          <a:effectLst/>
                        </a:rPr>
                        <a:t>Associação para o Planeamento da Família</a:t>
                      </a:r>
                      <a:endParaRPr lang="pt-P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8129623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2815543-1DE3-4816-8735-D9A27F26230E}"/>
              </a:ext>
            </a:extLst>
          </p:cNvPr>
          <p:cNvSpPr txBox="1"/>
          <p:nvPr/>
        </p:nvSpPr>
        <p:spPr>
          <a:xfrm>
            <a:off x="1926769" y="23763894"/>
            <a:ext cx="166551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/>
              <a:t>Fonte: DGS – Listagem de Pessoas Coletivas Privadas sem Fins Lucrativos que desenvolvem projetos de rastreio da infeção por VIH, das infeções por vírus das hepatites e de outras infeções sexualmente transmissíveis.</a:t>
            </a:r>
          </a:p>
        </p:txBody>
      </p:sp>
    </p:spTree>
    <p:extLst>
      <p:ext uri="{BB962C8B-B14F-4D97-AF65-F5344CB8AC3E}">
        <p14:creationId xmlns:p14="http://schemas.microsoft.com/office/powerpoint/2010/main" val="379712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289</Words>
  <Application>Microsoft Office PowerPoint</Application>
  <PresentationFormat>Personalizados</PresentationFormat>
  <Paragraphs>65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 Cen MT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Claudia Ferreira</dc:creator>
  <cp:lastModifiedBy>Claudia Ferreira</cp:lastModifiedBy>
  <cp:revision>11</cp:revision>
  <cp:lastPrinted>2023-11-14T14:24:26Z</cp:lastPrinted>
  <dcterms:created xsi:type="dcterms:W3CDTF">2023-11-14T08:02:35Z</dcterms:created>
  <dcterms:modified xsi:type="dcterms:W3CDTF">2023-11-14T14:25:24Z</dcterms:modified>
</cp:coreProperties>
</file>