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1" r:id="rId4"/>
    <p:sldId id="263" r:id="rId5"/>
    <p:sldId id="260" r:id="rId6"/>
    <p:sldId id="262" r:id="rId7"/>
    <p:sldId id="259" r:id="rId8"/>
    <p:sldId id="264" r:id="rId9"/>
  </p:sldIdLst>
  <p:sldSz cx="12192000" cy="6858000"/>
  <p:notesSz cx="6797675" cy="99282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1992B-2C04-46FF-ADAB-198F0B5CE011}" type="datetimeFigureOut">
              <a:rPr lang="pt-PT" smtClean="0"/>
              <a:t>02/05/2025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8E62-3D8A-4941-8150-34D11E24A8E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2037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68E62-3D8A-4941-8150-34D11E24A8E1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3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F53E-3B26-4F0E-8B04-C59345D90AFA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79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1E4B-87FE-46D1-A41A-B2595B38D90B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733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6E093-81F0-46D2-8719-EBD678C8BAD8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78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F946-DE6B-47F1-BF84-787964DE2B1C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696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033B-4AC3-46E4-A7F8-2BA2E15EAB2A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254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1252-641E-4720-9189-DCEFE449734C}" type="datetime1">
              <a:rPr lang="pt-PT" smtClean="0"/>
              <a:t>02/05/2025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698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D44F7-0F3F-4E0A-BE0C-C138F2112195}" type="datetime1">
              <a:rPr lang="pt-PT" smtClean="0"/>
              <a:t>02/05/2025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257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8B9-BE43-4128-8CB9-9952208705D6}" type="datetime1">
              <a:rPr lang="pt-PT" smtClean="0"/>
              <a:t>02/05/2025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776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364E-1945-48DA-BDF8-04531A9C3D71}" type="datetime1">
              <a:rPr lang="pt-PT" smtClean="0"/>
              <a:t>02/05/2025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78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3E1A-9CD0-4AB4-AD39-93336D1FDD9B}" type="datetime1">
              <a:rPr lang="pt-PT" smtClean="0"/>
              <a:t>02/05/2025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909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8FC89-0A6F-4999-A529-5AB47A355AB0}" type="datetime1">
              <a:rPr lang="pt-PT" smtClean="0"/>
              <a:t>02/05/2025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969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3106D-B821-4FE0-ADE7-7D2663148143}" type="datetime1">
              <a:rPr lang="pt-PT" smtClean="0"/>
              <a:t>02/05/2025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B516-B0D5-403F-9833-D0DBB8C9BF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291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lssm.min-saude.pt/medicina/imuno-alergologia/" TargetMode="External"/><Relationship Id="rId2" Type="http://schemas.openxmlformats.org/officeDocument/2006/relationships/hyperlink" Target="https://normas.dgs.min-saude.pt/2019/12/19/abordagem-diagnostica-e-terapeutica-do-angioedema-hereditario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adah.portugal.haei.org/que-es-el-aeh/" TargetMode="External"/><Relationship Id="rId4" Type="http://schemas.openxmlformats.org/officeDocument/2006/relationships/hyperlink" Target="https://www.actamedicaportuguesa.com/revista/index.php/amp/article/view/175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14400" y="281051"/>
            <a:ext cx="55177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/>
              <a:t>Dia Mundial do </a:t>
            </a:r>
            <a:r>
              <a:rPr lang="pt-PT" sz="2400" b="1" dirty="0" err="1"/>
              <a:t>Angioedema</a:t>
            </a:r>
            <a:r>
              <a:rPr lang="pt-PT" sz="2400" b="1" dirty="0"/>
              <a:t> Hereditário </a:t>
            </a:r>
          </a:p>
          <a:p>
            <a:r>
              <a:rPr lang="pt-PT" dirty="0"/>
              <a:t> </a:t>
            </a:r>
          </a:p>
          <a:p>
            <a:r>
              <a:rPr lang="pt-PT" b="1" dirty="0"/>
              <a:t>16 maio 2025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45843" y="5366227"/>
            <a:ext cx="11233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Dra. Amélia Spínola Santos </a:t>
            </a:r>
          </a:p>
          <a:p>
            <a:r>
              <a:rPr lang="pt-PT" dirty="0"/>
              <a:t>Coordenadora da Unidade de </a:t>
            </a:r>
            <a:r>
              <a:rPr lang="pt-PT" dirty="0" err="1"/>
              <a:t>Angioedema</a:t>
            </a:r>
            <a:r>
              <a:rPr lang="pt-PT" dirty="0"/>
              <a:t> Hereditário/ ACARE </a:t>
            </a:r>
            <a:r>
              <a:rPr lang="pt-PT" sz="1400" dirty="0"/>
              <a:t>(</a:t>
            </a:r>
            <a:r>
              <a:rPr lang="en-US" sz="1400" dirty="0"/>
              <a:t>GA2LEN/</a:t>
            </a:r>
            <a:r>
              <a:rPr lang="en-US" sz="1400" dirty="0" err="1"/>
              <a:t>HAEi</a:t>
            </a:r>
            <a:r>
              <a:rPr lang="en-US" sz="1400" dirty="0"/>
              <a:t> Angioedema Centers of Reference and Excellence)</a:t>
            </a:r>
            <a:endParaRPr lang="pt-PT" dirty="0"/>
          </a:p>
          <a:p>
            <a:r>
              <a:rPr lang="pt-PT" dirty="0"/>
              <a:t>Serviço de </a:t>
            </a:r>
            <a:r>
              <a:rPr lang="pt-PT" dirty="0" err="1"/>
              <a:t>Imunoalergologia</a:t>
            </a:r>
            <a:r>
              <a:rPr lang="pt-PT" dirty="0"/>
              <a:t>, Unidade Local de Saúde de Santa Maria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763990" y="5975460"/>
            <a:ext cx="85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460376" y="1655669"/>
            <a:ext cx="5468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Objetivo: </a:t>
            </a:r>
            <a:r>
              <a:rPr lang="pt-PT" dirty="0"/>
              <a:t>Dinamizar atividades de </a:t>
            </a:r>
            <a:r>
              <a:rPr lang="pt-PT" b="1" dirty="0"/>
              <a:t>consciencialização do </a:t>
            </a:r>
          </a:p>
          <a:p>
            <a:r>
              <a:rPr lang="pt-PT" b="1" dirty="0" err="1"/>
              <a:t>Angioedema</a:t>
            </a:r>
            <a:r>
              <a:rPr lang="pt-PT" b="1" dirty="0"/>
              <a:t> Hereditário</a:t>
            </a:r>
            <a:r>
              <a:rPr lang="pt-PT" dirty="0"/>
              <a:t> dirigidas para  doentes, público, profissionais de saúde, decisores políticos e representantes da indústria farmacêutica.</a:t>
            </a:r>
          </a:p>
          <a:p>
            <a:endParaRPr lang="pt-PT" dirty="0"/>
          </a:p>
          <a:p>
            <a:r>
              <a:rPr lang="pt-PT" dirty="0"/>
              <a:t>=&gt; Contribuir para diagnósticos mais precoces e precisos, melhorar o atendimento e tratamento dos doentes de forma a garantir uma melhor qualidade de vida.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1</a:t>
            </a:fld>
            <a:endParaRPr lang="pt-PT" dirty="0"/>
          </a:p>
        </p:txBody>
      </p:sp>
      <p:sp>
        <p:nvSpPr>
          <p:cNvPr id="7" name="AutoShape 2" descr="Countdown to hae day :-) 2024 - HA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026" name="Picture 2" descr="hae day :-) 2025 - HAE International (HAEi)">
            <a:extLst>
              <a:ext uri="{FF2B5EF4-FFF2-40B4-BE49-F238E27FC236}">
                <a16:creationId xmlns:a16="http://schemas.microsoft.com/office/drawing/2014/main" id="{EAD5CFCB-D77C-4F8D-8907-8CD9F90D2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35" y="1614484"/>
            <a:ext cx="60293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62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20506" y="586848"/>
            <a:ext cx="4343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O que é o </a:t>
            </a:r>
            <a:r>
              <a:rPr lang="pt-PT" b="1" dirty="0" err="1"/>
              <a:t>Angioedema</a:t>
            </a:r>
            <a:r>
              <a:rPr lang="pt-PT" b="1" dirty="0"/>
              <a:t> Hereditário 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20506" y="1296532"/>
            <a:ext cx="109727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/>
              <a:t>O </a:t>
            </a:r>
            <a:r>
              <a:rPr lang="pt-PT" dirty="0" err="1"/>
              <a:t>Angioedema</a:t>
            </a:r>
            <a:r>
              <a:rPr lang="pt-PT" dirty="0"/>
              <a:t> Hereditário é uma </a:t>
            </a:r>
            <a:r>
              <a:rPr lang="pt-PT" b="1" dirty="0"/>
              <a:t>doença genética rara</a:t>
            </a:r>
            <a:r>
              <a:rPr lang="pt-PT" dirty="0"/>
              <a:t>, que se caracteriza, maioritariamente, por deficiência de inibidor da </a:t>
            </a:r>
            <a:r>
              <a:rPr lang="pt-PT" dirty="0" err="1"/>
              <a:t>esterase</a:t>
            </a:r>
            <a:r>
              <a:rPr lang="pt-PT" dirty="0"/>
              <a:t> de C1 (C1 Inibidor);</a:t>
            </a:r>
          </a:p>
          <a:p>
            <a:pPr algn="just"/>
            <a:endParaRPr lang="pt-PT" dirty="0"/>
          </a:p>
          <a:p>
            <a:pPr algn="just"/>
            <a:endParaRPr lang="pt-PT" dirty="0"/>
          </a:p>
          <a:p>
            <a:pPr algn="just"/>
            <a:r>
              <a:rPr lang="pt-PT" dirty="0"/>
              <a:t>Afeta cerca de  1: 50 0000 pessoas,  em Portugal afetará mais de 200 a 300  pessoas;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Classifica-se:</a:t>
            </a:r>
          </a:p>
          <a:p>
            <a:pPr algn="just"/>
            <a:r>
              <a:rPr lang="pt-PT" dirty="0"/>
              <a:t>- </a:t>
            </a:r>
            <a:r>
              <a:rPr lang="pt-PT" b="1" dirty="0"/>
              <a:t>Deficiência  de C1 inibidor</a:t>
            </a:r>
            <a:r>
              <a:rPr lang="pt-PT" dirty="0"/>
              <a:t>:  Tipo 1- Deficiência quantitativa; Tipo 2 - Deficiência  funcional </a:t>
            </a:r>
          </a:p>
          <a:p>
            <a:pPr algn="just"/>
            <a:r>
              <a:rPr lang="pt-PT" b="1" dirty="0"/>
              <a:t>- Sem deficiência de C1 inibidor</a:t>
            </a:r>
            <a:r>
              <a:rPr lang="pt-PT" dirty="0"/>
              <a:t>:  Complemento normal, inicialmente designado Tipo 3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Define-se</a:t>
            </a:r>
          </a:p>
          <a:p>
            <a:pPr algn="just"/>
            <a:r>
              <a:rPr lang="pt-PT" b="1" dirty="0"/>
              <a:t>Episódios recorrentes de edema assimétrico</a:t>
            </a:r>
            <a:r>
              <a:rPr lang="pt-PT" dirty="0"/>
              <a:t>, doloroso, não pruriginoso, que tipicamente atinge a pele da face, genitais e extremidades, mucosa intestinal e mucosa das vias aéreas superiores, incluindo a da laringe, com risco de asfixia com morte;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As </a:t>
            </a:r>
            <a:r>
              <a:rPr lang="pt-PT" b="1" dirty="0"/>
              <a:t>crises agudas deve ser rapidamente tratadas com fármacos específicos </a:t>
            </a:r>
            <a:r>
              <a:rPr lang="pt-PT" dirty="0"/>
              <a:t>disponibilizados para administração idealmente pelo próprio doente ou cuidador, logo no inicio da crise; 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Existem tratamentos profiláticos que são prescritos de acordo com a situação clínica de cada doente.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310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20506" y="1146412"/>
            <a:ext cx="5525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Como se manifesta o </a:t>
            </a:r>
            <a:r>
              <a:rPr lang="pt-PT" b="1" dirty="0" err="1"/>
              <a:t>Angioedema</a:t>
            </a:r>
            <a:r>
              <a:rPr lang="pt-PT" b="1" dirty="0"/>
              <a:t> Hereditário?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20506" y="1869736"/>
            <a:ext cx="109727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PT" dirty="0"/>
          </a:p>
          <a:p>
            <a:pPr algn="just"/>
            <a:r>
              <a:rPr lang="pt-PT" dirty="0"/>
              <a:t>As manifestações clínicas  dependem dos órgãos / tecidos afetados em cada </a:t>
            </a:r>
            <a:r>
              <a:rPr lang="pt-PT" b="1" dirty="0"/>
              <a:t>crise de </a:t>
            </a:r>
            <a:r>
              <a:rPr lang="pt-PT" b="1" dirty="0" err="1"/>
              <a:t>angioedema</a:t>
            </a:r>
            <a:r>
              <a:rPr lang="pt-PT" b="1" dirty="0"/>
              <a:t>: </a:t>
            </a:r>
          </a:p>
          <a:p>
            <a:pPr algn="just"/>
            <a:endParaRPr lang="pt-PT" b="1" dirty="0"/>
          </a:p>
          <a:p>
            <a:pPr algn="just"/>
            <a:r>
              <a:rPr lang="pt-PT" b="1" dirty="0"/>
              <a:t>- Pele</a:t>
            </a:r>
            <a:r>
              <a:rPr lang="pt-PT" dirty="0"/>
              <a:t>:  edema </a:t>
            </a:r>
            <a:r>
              <a:rPr lang="pt-PT" dirty="0" err="1"/>
              <a:t>desfigurante</a:t>
            </a:r>
            <a:r>
              <a:rPr lang="pt-PT" dirty="0"/>
              <a:t>, doloroso que afeta sobretudo a face,  genitais, mãos e pés, com duração variável (até 96 h), que frequentemente origina incapacidade funcional;</a:t>
            </a:r>
          </a:p>
          <a:p>
            <a:pPr algn="just"/>
            <a:r>
              <a:rPr lang="pt-PT" dirty="0"/>
              <a:t>	</a:t>
            </a:r>
          </a:p>
          <a:p>
            <a:pPr algn="just"/>
            <a:r>
              <a:rPr lang="pt-PT" b="1" dirty="0"/>
              <a:t>- Mucosa das vias aéreas</a:t>
            </a:r>
            <a:r>
              <a:rPr lang="pt-PT" dirty="0"/>
              <a:t>: o edema da língua, rouquidão, aperto laríngeo com dificuldade respiratória que pode culminar em asfixia por edema da glote;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- Mucosa gastrintestinal</a:t>
            </a:r>
            <a:r>
              <a:rPr lang="pt-PT" dirty="0"/>
              <a:t>: o edema  evolui com dor abdominal intensa, vómitos e ou diarreia que pode simular abdómen agudo levando a cirurgias desnecessárias.</a:t>
            </a:r>
          </a:p>
          <a:p>
            <a:pPr algn="just"/>
            <a:endParaRPr lang="pt-PT" dirty="0"/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algn="just"/>
            <a:r>
              <a:rPr lang="pt-PT" dirty="0"/>
              <a:t>As crises podem surgir de </a:t>
            </a:r>
            <a:r>
              <a:rPr lang="pt-PT" b="1" dirty="0"/>
              <a:t>forma espontânea </a:t>
            </a:r>
            <a:r>
              <a:rPr lang="pt-PT" dirty="0"/>
              <a:t>ou na sequência de </a:t>
            </a:r>
            <a:r>
              <a:rPr lang="pt-PT" b="1" dirty="0"/>
              <a:t>fatores </a:t>
            </a:r>
            <a:r>
              <a:rPr lang="pt-PT" b="1" dirty="0" err="1"/>
              <a:t>desencadeantes</a:t>
            </a:r>
            <a:r>
              <a:rPr lang="pt-PT" b="1" dirty="0"/>
              <a:t> </a:t>
            </a:r>
            <a:r>
              <a:rPr lang="pt-PT" dirty="0"/>
              <a:t>como: stress emocional, traumatismo, infeções, manipulações médico-cirúrgicas (extração/implante dentário, anestesia geral,  endoscopias, otorrinolaringológicas e ginecológicas entre outras) ou induzidos por medicamentos (estrogénios e inibidores de enzima de conversão da </a:t>
            </a:r>
            <a:r>
              <a:rPr lang="pt-PT" dirty="0" err="1"/>
              <a:t>angiotensina</a:t>
            </a:r>
            <a:r>
              <a:rPr lang="pt-PT" dirty="0"/>
              <a:t>, </a:t>
            </a:r>
            <a:r>
              <a:rPr lang="pt-PT" dirty="0" err="1"/>
              <a:t>sacubitril</a:t>
            </a:r>
            <a:r>
              <a:rPr lang="pt-PT" dirty="0"/>
              <a:t>,  </a:t>
            </a:r>
            <a:r>
              <a:rPr lang="pt-PT" dirty="0" err="1"/>
              <a:t>gliptinas</a:t>
            </a:r>
            <a:r>
              <a:rPr lang="pt-PT" dirty="0"/>
              <a:t>, e fibrinolíticos).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3</a:t>
            </a:fld>
            <a:endParaRPr lang="pt-PT"/>
          </a:p>
        </p:txBody>
      </p:sp>
      <p:pic>
        <p:nvPicPr>
          <p:cNvPr id="1026" name="Picture 2" descr="Severity of Hereditary Angioedema, Prevalence, and Diagnostic Considera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148" y="21511"/>
            <a:ext cx="1888178" cy="227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032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20506" y="431767"/>
            <a:ext cx="5525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Qual o tratamento?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3756" y="1279158"/>
            <a:ext cx="1188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PT" dirty="0"/>
          </a:p>
          <a:p>
            <a:pPr algn="just"/>
            <a:r>
              <a:rPr lang="pt-PT" dirty="0"/>
              <a:t>O tratamento tem 3 vertentes: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1- Tratamento das crises agudas</a:t>
            </a:r>
            <a:r>
              <a:rPr lang="pt-PT" dirty="0"/>
              <a:t>, idealmente o doente deve ser portador de terapêutica para auto administração e dispõem-se dos seguintes fármacos:</a:t>
            </a:r>
          </a:p>
          <a:p>
            <a:pPr algn="just"/>
            <a:r>
              <a:rPr lang="pt-PT" dirty="0"/>
              <a:t>            	</a:t>
            </a:r>
            <a:r>
              <a:rPr lang="pt-PT" b="1" dirty="0"/>
              <a:t>Terapêutica de 1ª linha</a:t>
            </a:r>
            <a:r>
              <a:rPr lang="pt-PT" dirty="0"/>
              <a:t>: </a:t>
            </a:r>
            <a:r>
              <a:rPr lang="pt-PT" b="1" dirty="0" err="1"/>
              <a:t>Icatibant</a:t>
            </a:r>
            <a:r>
              <a:rPr lang="pt-PT" b="1" dirty="0"/>
              <a:t> </a:t>
            </a:r>
            <a:r>
              <a:rPr lang="pt-PT" b="1" dirty="0" err="1"/>
              <a:t>sc</a:t>
            </a:r>
            <a:r>
              <a:rPr lang="pt-PT" b="1" dirty="0"/>
              <a:t> ou Concentrado de C1 inibidor </a:t>
            </a:r>
            <a:r>
              <a:rPr lang="pt-PT" b="1" dirty="0" err="1"/>
              <a:t>ev</a:t>
            </a:r>
            <a:r>
              <a:rPr lang="pt-PT" b="1" dirty="0"/>
              <a:t> </a:t>
            </a:r>
          </a:p>
          <a:p>
            <a:pPr algn="just"/>
            <a:r>
              <a:rPr lang="pt-PT" dirty="0"/>
              <a:t>	As crises  das vias aéreas superiores implicam sempre observação no SU, assim como as crises abdominais graves </a:t>
            </a:r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algn="just"/>
            <a:endParaRPr lang="pt-PT" sz="1400" dirty="0"/>
          </a:p>
          <a:p>
            <a:pPr algn="just"/>
            <a:r>
              <a:rPr lang="pt-PT" b="1" dirty="0"/>
              <a:t>2- Profilaxia de longa duração</a:t>
            </a:r>
            <a:r>
              <a:rPr lang="pt-PT" dirty="0"/>
              <a:t>, preconizado pelo especialista de acordo com a situação clínica de cada doente</a:t>
            </a:r>
          </a:p>
          <a:p>
            <a:pPr algn="just"/>
            <a:r>
              <a:rPr lang="pt-PT" dirty="0"/>
              <a:t>             	Androgénios (</a:t>
            </a:r>
            <a:r>
              <a:rPr lang="pt-PT" dirty="0" err="1"/>
              <a:t>danazol</a:t>
            </a:r>
            <a:r>
              <a:rPr lang="pt-PT" dirty="0"/>
              <a:t>)</a:t>
            </a:r>
          </a:p>
          <a:p>
            <a:pPr algn="just"/>
            <a:r>
              <a:rPr lang="pt-PT" dirty="0"/>
              <a:t>	</a:t>
            </a:r>
            <a:r>
              <a:rPr lang="pt-PT" dirty="0" err="1"/>
              <a:t>Anti-fibrinolíticos</a:t>
            </a:r>
            <a:r>
              <a:rPr lang="pt-PT" dirty="0"/>
              <a:t> (ácido </a:t>
            </a:r>
            <a:r>
              <a:rPr lang="pt-PT" dirty="0" err="1"/>
              <a:t>aminocapróico</a:t>
            </a:r>
            <a:r>
              <a:rPr lang="pt-PT" dirty="0"/>
              <a:t>  ou ácido </a:t>
            </a:r>
            <a:r>
              <a:rPr lang="pt-PT" dirty="0" err="1"/>
              <a:t>tranexâmico</a:t>
            </a:r>
            <a:r>
              <a:rPr lang="pt-PT" dirty="0"/>
              <a:t>) </a:t>
            </a:r>
          </a:p>
          <a:p>
            <a:pPr algn="just"/>
            <a:r>
              <a:rPr lang="pt-PT" dirty="0"/>
              <a:t>	</a:t>
            </a:r>
            <a:r>
              <a:rPr lang="pt-PT" dirty="0" err="1"/>
              <a:t>Lanadelumab</a:t>
            </a:r>
            <a:r>
              <a:rPr lang="pt-PT" dirty="0"/>
              <a:t> </a:t>
            </a:r>
            <a:r>
              <a:rPr lang="pt-PT" dirty="0" err="1"/>
              <a:t>sc</a:t>
            </a:r>
            <a:r>
              <a:rPr lang="pt-PT" dirty="0"/>
              <a:t> ou Concentrado de C1 inibidor </a:t>
            </a:r>
            <a:r>
              <a:rPr lang="pt-PT" dirty="0" err="1"/>
              <a:t>ev</a:t>
            </a:r>
            <a:r>
              <a:rPr lang="pt-PT" dirty="0"/>
              <a:t> ou </a:t>
            </a:r>
            <a:r>
              <a:rPr lang="pt-PT" dirty="0" err="1"/>
              <a:t>berotralsate</a:t>
            </a:r>
            <a:r>
              <a:rPr lang="pt-PT" dirty="0"/>
              <a:t> oral nos doentes com </a:t>
            </a:r>
            <a:r>
              <a:rPr lang="pt-PT" dirty="0" err="1"/>
              <a:t>contra-indicação</a:t>
            </a:r>
            <a:r>
              <a:rPr lang="pt-PT" dirty="0"/>
              <a:t>, intolerância ou ausência de controlo com androgénios e/ou </a:t>
            </a:r>
            <a:r>
              <a:rPr lang="pt-PT" dirty="0" err="1"/>
              <a:t>anti-fibrinolíticos</a:t>
            </a:r>
            <a:endParaRPr lang="pt-PT" dirty="0"/>
          </a:p>
          <a:p>
            <a:pPr algn="just"/>
            <a:r>
              <a:rPr lang="pt-PT" dirty="0"/>
              <a:t>		</a:t>
            </a:r>
            <a:endParaRPr lang="pt-PT" b="1" dirty="0"/>
          </a:p>
          <a:p>
            <a:pPr algn="just"/>
            <a:endParaRPr lang="pt-PT" b="1" dirty="0"/>
          </a:p>
          <a:p>
            <a:pPr algn="just"/>
            <a:r>
              <a:rPr lang="pt-PT" b="1" dirty="0"/>
              <a:t>3- Profilaxia de curta duração / situacional </a:t>
            </a:r>
          </a:p>
          <a:p>
            <a:pPr algn="just"/>
            <a:r>
              <a:rPr lang="pt-PT" dirty="0"/>
              <a:t>	</a:t>
            </a:r>
            <a:r>
              <a:rPr lang="pt-PT" b="1" dirty="0"/>
              <a:t>Concentrado de C1 inibidor </a:t>
            </a:r>
            <a:r>
              <a:rPr lang="pt-PT" b="1" dirty="0" err="1"/>
              <a:t>ev</a:t>
            </a:r>
            <a:r>
              <a:rPr lang="pt-PT" b="1" dirty="0"/>
              <a:t>  1- 6 horas antes da manipulações médico-cirúrgicas  </a:t>
            </a:r>
          </a:p>
          <a:p>
            <a:pPr algn="just"/>
            <a:r>
              <a:rPr lang="pt-PT" dirty="0"/>
              <a:t>	</a:t>
            </a:r>
            <a:r>
              <a:rPr lang="pt-PT" dirty="0" err="1"/>
              <a:t>Danazol</a:t>
            </a:r>
            <a:r>
              <a:rPr lang="pt-PT" dirty="0"/>
              <a:t>, quando o concentrado de C1 inibidor indisponível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39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50375" y="1827855"/>
            <a:ext cx="112468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Não tem cura</a:t>
            </a:r>
            <a:r>
              <a:rPr lang="pt-PT" dirty="0"/>
              <a:t>, contudo se precocemente diagnosticada e adequadamente </a:t>
            </a:r>
            <a:r>
              <a:rPr lang="pt-PT" b="1" dirty="0"/>
              <a:t>tratada pode obter-se o controlo</a:t>
            </a:r>
            <a:r>
              <a:rPr lang="pt-PT" dirty="0"/>
              <a:t> da doença, permitindo uma vida normal.</a:t>
            </a:r>
          </a:p>
          <a:p>
            <a:pPr algn="just"/>
            <a:endParaRPr lang="pt-PT" dirty="0"/>
          </a:p>
          <a:p>
            <a:pPr algn="just"/>
            <a:endParaRPr lang="pt-PT" dirty="0"/>
          </a:p>
          <a:p>
            <a:pPr algn="just"/>
            <a:r>
              <a:rPr lang="pt-PT" dirty="0"/>
              <a:t>Tem risco de </a:t>
            </a:r>
            <a:r>
              <a:rPr lang="pt-PT" b="1" dirty="0"/>
              <a:t>transmissão familiar </a:t>
            </a:r>
            <a:r>
              <a:rPr lang="pt-PT" dirty="0"/>
              <a:t>por isso está indicado o rastreio com avaliação laboratorial,  eventualmente  com estudo genético:</a:t>
            </a:r>
          </a:p>
          <a:p>
            <a:pPr algn="just"/>
            <a:r>
              <a:rPr lang="pt-PT" dirty="0"/>
              <a:t>- Nas crianças a partir do primeiro ano de vida</a:t>
            </a:r>
          </a:p>
          <a:p>
            <a:pPr algn="just"/>
            <a:r>
              <a:rPr lang="pt-PT" dirty="0"/>
              <a:t>- Em todos os familiares em 1º grau,  mesmo nos assintomáticos</a:t>
            </a:r>
          </a:p>
          <a:p>
            <a:pPr marL="285750" indent="-285750" algn="just">
              <a:buFontTx/>
              <a:buChar char="-"/>
            </a:pPr>
            <a:endParaRPr lang="pt-PT" dirty="0"/>
          </a:p>
          <a:p>
            <a:pPr algn="just"/>
            <a:r>
              <a:rPr lang="pt-PT" dirty="0"/>
              <a:t>Cerca de 25 % dos doentes não têm história familiar, considerados mutações de novo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No últimos anos, a investigação clínica do </a:t>
            </a:r>
            <a:r>
              <a:rPr lang="pt-PT" dirty="0" err="1"/>
              <a:t>Angioedema</a:t>
            </a:r>
            <a:r>
              <a:rPr lang="pt-PT" dirty="0"/>
              <a:t> Hereditário tem promovido </a:t>
            </a:r>
            <a:r>
              <a:rPr lang="pt-PT" b="1" dirty="0"/>
              <a:t>novos conceitos </a:t>
            </a:r>
            <a:r>
              <a:rPr lang="pt-PT" dirty="0"/>
              <a:t>diagnósticos e  terapêuticos nomeadamente na disponibilidade de </a:t>
            </a:r>
            <a:r>
              <a:rPr lang="pt-PT" b="1" dirty="0"/>
              <a:t>terapêutica para auto administração nas crises agudas, </a:t>
            </a:r>
            <a:r>
              <a:rPr lang="pt-PT" dirty="0"/>
              <a:t>assim como </a:t>
            </a:r>
            <a:r>
              <a:rPr lang="pt-PT" b="1" dirty="0"/>
              <a:t>novas terapêuticas específicas </a:t>
            </a:r>
            <a:r>
              <a:rPr lang="pt-PT" dirty="0"/>
              <a:t>preconizadas na profilaxia de longa duração com maior eficácia e menos efeitos secundários.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53331" y="936010"/>
            <a:ext cx="4343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Tem cura?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6500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50375" y="1305342"/>
            <a:ext cx="11246819" cy="5809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O </a:t>
            </a:r>
            <a:r>
              <a:rPr lang="pt-PT" b="1" dirty="0" err="1"/>
              <a:t>Angioedema</a:t>
            </a:r>
            <a:r>
              <a:rPr lang="pt-PT" b="1" dirty="0"/>
              <a:t> </a:t>
            </a:r>
            <a:r>
              <a:rPr lang="pt-PT" b="1" dirty="0" err="1"/>
              <a:t>Herditário</a:t>
            </a:r>
            <a:r>
              <a:rPr lang="pt-PT" b="1" dirty="0"/>
              <a:t> é uma alergia?</a:t>
            </a:r>
          </a:p>
          <a:p>
            <a:pPr algn="just"/>
            <a:endParaRPr lang="pt-PT" sz="1400" b="1" dirty="0"/>
          </a:p>
          <a:p>
            <a:pPr algn="just"/>
            <a:r>
              <a:rPr lang="pt-PT" dirty="0"/>
              <a:t>Não é uma alergia, por isso as crises não devem ser tratadas com adrenalina, corticoides ou anti-histamínicos (antialérgicos) . Tem indicação para tratamento com fármacos específicos da doença.</a:t>
            </a:r>
          </a:p>
          <a:p>
            <a:pPr algn="just"/>
            <a:endParaRPr lang="pt-PT" b="1" dirty="0"/>
          </a:p>
          <a:p>
            <a:pPr algn="just"/>
            <a:r>
              <a:rPr lang="pt-PT" b="1" dirty="0"/>
              <a:t>As crises são desencadeadas por alimentos?</a:t>
            </a:r>
          </a:p>
          <a:p>
            <a:pPr algn="just"/>
            <a:endParaRPr lang="pt-PT" sz="900" b="1" dirty="0"/>
          </a:p>
          <a:p>
            <a:pPr algn="just"/>
            <a:r>
              <a:rPr lang="pt-PT" dirty="0"/>
              <a:t>Não. As crises não são desencadeadas pela ingestão de alimentos.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As crises  são desencadeadas por medicamentos?</a:t>
            </a:r>
          </a:p>
          <a:p>
            <a:pPr algn="just"/>
            <a:endParaRPr lang="pt-PT" sz="1050" b="1" dirty="0"/>
          </a:p>
          <a:p>
            <a:pPr algn="just"/>
            <a:r>
              <a:rPr lang="pt-PT" dirty="0"/>
              <a:t>Não é uma alergia medicamentosa, contudo as crises podem ser desencadeadas pelos seguintes medicamentos: estrogénios (</a:t>
            </a:r>
            <a:r>
              <a:rPr lang="pt-PT" dirty="0" err="1"/>
              <a:t>anti-concetivos</a:t>
            </a:r>
            <a:r>
              <a:rPr lang="pt-PT" dirty="0"/>
              <a:t> ou de substituição), inibidores de enzima de conversão da </a:t>
            </a:r>
            <a:r>
              <a:rPr lang="pt-PT" dirty="0" err="1"/>
              <a:t>angiotensina</a:t>
            </a:r>
            <a:r>
              <a:rPr lang="pt-PT" dirty="0"/>
              <a:t>, </a:t>
            </a:r>
            <a:r>
              <a:rPr lang="pt-PT" dirty="0" err="1"/>
              <a:t>sacubitril</a:t>
            </a:r>
            <a:r>
              <a:rPr lang="pt-PT" dirty="0"/>
              <a:t>, fibrinolíticos e </a:t>
            </a:r>
            <a:r>
              <a:rPr lang="pt-PT" dirty="0" err="1"/>
              <a:t>gliptinas</a:t>
            </a:r>
            <a:r>
              <a:rPr lang="pt-PT" dirty="0"/>
              <a:t>.</a:t>
            </a:r>
            <a:endParaRPr lang="pt-PT" b="1" dirty="0"/>
          </a:p>
          <a:p>
            <a:pPr algn="just"/>
            <a:endParaRPr lang="pt-PT" dirty="0"/>
          </a:p>
          <a:p>
            <a:pPr algn="just"/>
            <a:r>
              <a:rPr lang="pt-PT" b="1" dirty="0"/>
              <a:t>Tenho </a:t>
            </a:r>
            <a:r>
              <a:rPr lang="pt-PT" b="1" dirty="0" err="1"/>
              <a:t>Angioedema</a:t>
            </a:r>
            <a:r>
              <a:rPr lang="pt-PT" b="1" dirty="0"/>
              <a:t> Hereditário, posso engravidar?</a:t>
            </a:r>
          </a:p>
          <a:p>
            <a:pPr algn="just"/>
            <a:endParaRPr lang="pt-PT" sz="1400" dirty="0"/>
          </a:p>
          <a:p>
            <a:pPr algn="just"/>
            <a:r>
              <a:rPr lang="pt-PT" dirty="0"/>
              <a:t>Sim pode engravidar. Se ocorrerem crises, estas devem ser tratadas rapidamente com Concentrado de C1 inibidor </a:t>
            </a:r>
            <a:r>
              <a:rPr lang="pt-PT" dirty="0" err="1"/>
              <a:t>ev</a:t>
            </a:r>
            <a:r>
              <a:rPr lang="pt-PT" dirty="0"/>
              <a:t>. De acordo com a frequência e/ou gravidade das crises pode ser necessário instituir profilaxia de longa duração com Concentrado de C1 inibidor </a:t>
            </a:r>
            <a:r>
              <a:rPr lang="pt-PT" dirty="0" err="1"/>
              <a:t>ev</a:t>
            </a:r>
            <a:r>
              <a:rPr lang="pt-PT" dirty="0"/>
              <a:t>.</a:t>
            </a:r>
          </a:p>
          <a:p>
            <a:pPr algn="just"/>
            <a:endParaRPr lang="pt-PT" dirty="0"/>
          </a:p>
          <a:p>
            <a:pPr algn="just"/>
            <a:endParaRPr lang="pt-PT" dirty="0"/>
          </a:p>
        </p:txBody>
      </p:sp>
      <p:sp>
        <p:nvSpPr>
          <p:cNvPr id="3" name="CaixaDeTexto 2"/>
          <p:cNvSpPr txBox="1"/>
          <p:nvPr/>
        </p:nvSpPr>
        <p:spPr>
          <a:xfrm>
            <a:off x="453331" y="734130"/>
            <a:ext cx="4343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Mitos e Verdades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618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31883" y="640802"/>
            <a:ext cx="4758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/>
              <a:t>Unidade de </a:t>
            </a:r>
            <a:r>
              <a:rPr lang="pt-PT" b="1" dirty="0" err="1"/>
              <a:t>Angioedema</a:t>
            </a:r>
            <a:r>
              <a:rPr lang="pt-PT" b="1" dirty="0"/>
              <a:t> Hereditário da ULSSM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65692" y="1294472"/>
            <a:ext cx="607794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400" dirty="0"/>
              <a:t>E um Centro de Referência de </a:t>
            </a:r>
            <a:r>
              <a:rPr lang="pt-PT" sz="1400" dirty="0" err="1"/>
              <a:t>Angioedema</a:t>
            </a:r>
            <a:r>
              <a:rPr lang="pt-PT" sz="1400" dirty="0"/>
              <a:t> Hereditário - GA</a:t>
            </a:r>
            <a:r>
              <a:rPr lang="pt-PT" sz="1400" baseline="30000" dirty="0"/>
              <a:t>2</a:t>
            </a:r>
            <a:r>
              <a:rPr lang="pt-PT" sz="1400" dirty="0"/>
              <a:t>LEN|ACARE (</a:t>
            </a:r>
            <a:r>
              <a:rPr lang="pt-PT" sz="1400" i="1" dirty="0"/>
              <a:t>Global </a:t>
            </a:r>
            <a:r>
              <a:rPr lang="pt-PT" sz="1400" i="1" dirty="0" err="1"/>
              <a:t>Allergy</a:t>
            </a:r>
            <a:r>
              <a:rPr lang="pt-PT" sz="1400" i="1" dirty="0"/>
              <a:t> </a:t>
            </a:r>
            <a:r>
              <a:rPr lang="pt-PT" sz="1400" i="1" dirty="0" err="1"/>
              <a:t>and</a:t>
            </a:r>
            <a:r>
              <a:rPr lang="pt-PT" sz="1400" i="1" dirty="0"/>
              <a:t> </a:t>
            </a:r>
            <a:r>
              <a:rPr lang="pt-PT" sz="1400" i="1" dirty="0" err="1"/>
              <a:t>Asthma</a:t>
            </a:r>
            <a:r>
              <a:rPr lang="pt-PT" sz="1400" i="1" dirty="0"/>
              <a:t> </a:t>
            </a:r>
            <a:r>
              <a:rPr lang="pt-PT" sz="1400" i="1" dirty="0" err="1"/>
              <a:t>European</a:t>
            </a:r>
            <a:r>
              <a:rPr lang="pt-PT" sz="1400" i="1" dirty="0"/>
              <a:t> </a:t>
            </a:r>
            <a:r>
              <a:rPr lang="pt-PT" sz="1400" i="1" dirty="0" err="1"/>
              <a:t>Network|Angioedema</a:t>
            </a:r>
            <a:r>
              <a:rPr lang="pt-PT" sz="1400" i="1" dirty="0"/>
              <a:t> </a:t>
            </a:r>
            <a:r>
              <a:rPr lang="pt-PT" sz="1400" i="1" dirty="0" err="1"/>
              <a:t>Centers</a:t>
            </a:r>
            <a:r>
              <a:rPr lang="pt-PT" sz="1400" dirty="0"/>
              <a:t> </a:t>
            </a:r>
            <a:r>
              <a:rPr lang="pt-PT" sz="1400" i="1" dirty="0" err="1"/>
              <a:t>of</a:t>
            </a:r>
            <a:r>
              <a:rPr lang="pt-PT" sz="1400" i="1" dirty="0"/>
              <a:t> </a:t>
            </a:r>
            <a:r>
              <a:rPr lang="pt-PT" sz="1400" i="1" dirty="0" err="1"/>
              <a:t>Reference</a:t>
            </a:r>
            <a:r>
              <a:rPr lang="pt-PT" sz="1400" i="1" dirty="0"/>
              <a:t> </a:t>
            </a:r>
            <a:r>
              <a:rPr lang="pt-PT" sz="1400" i="1" dirty="0" err="1"/>
              <a:t>and</a:t>
            </a:r>
            <a:r>
              <a:rPr lang="pt-PT" sz="1400" i="1" dirty="0"/>
              <a:t> </a:t>
            </a:r>
            <a:r>
              <a:rPr lang="pt-PT" sz="1400" i="1" dirty="0" err="1"/>
              <a:t>Excellence</a:t>
            </a:r>
            <a:r>
              <a:rPr lang="pt-PT" sz="1400" dirty="0"/>
              <a:t>), Tem como objetivo prestar </a:t>
            </a:r>
            <a:r>
              <a:rPr lang="pt-PT" sz="1400" b="1" dirty="0"/>
              <a:t>assistência médica altamente diferenciada no diagnóstico e terapêutica do </a:t>
            </a:r>
            <a:r>
              <a:rPr lang="pt-PT" sz="1400" b="1" dirty="0" err="1"/>
              <a:t>Angioedema</a:t>
            </a:r>
            <a:r>
              <a:rPr lang="pt-PT" sz="1400" b="1" dirty="0"/>
              <a:t> Hereditário em crianças e adultos</a:t>
            </a:r>
            <a:r>
              <a:rPr lang="pt-PT" sz="1400" dirty="0"/>
              <a:t>, assegurar o apoio multidisciplinar, promover o ensino pré e pós-graduado,  investigação clínica, colaboração com </a:t>
            </a:r>
            <a:r>
              <a:rPr lang="pt-PT" sz="1400" b="1" dirty="0"/>
              <a:t>Associação de Doentes (ADAH) </a:t>
            </a:r>
            <a:r>
              <a:rPr lang="pt-PT" sz="1400" dirty="0"/>
              <a:t>e  divulgação pública da doença .</a:t>
            </a:r>
          </a:p>
          <a:p>
            <a:pPr algn="just"/>
            <a:endParaRPr lang="pt-PT" sz="1400" dirty="0"/>
          </a:p>
          <a:p>
            <a:pPr algn="just"/>
            <a:r>
              <a:rPr lang="pt-PT" sz="1400" dirty="0"/>
              <a:t>Somos no país a Unidade/ Centro que acompanha maior número de doentes, mais de uma centena de pessoas que correspondem a cerca de 50 famílias. Todos os doentes  identificados com esta patologia são portadores  do </a:t>
            </a:r>
            <a:r>
              <a:rPr lang="pt-PT" sz="1400" b="1" dirty="0"/>
              <a:t>Cartão de Doença Rara da DGS</a:t>
            </a:r>
            <a:r>
              <a:rPr lang="pt-PT" sz="1400" dirty="0"/>
              <a:t> e do </a:t>
            </a:r>
            <a:r>
              <a:rPr lang="pt-PT" sz="1400" b="1" dirty="0"/>
              <a:t>Cartão do Doente com </a:t>
            </a:r>
            <a:r>
              <a:rPr lang="pt-PT" sz="1400" b="1" dirty="0" err="1"/>
              <a:t>Angioedema</a:t>
            </a:r>
            <a:r>
              <a:rPr lang="pt-PT" sz="1400" b="1" dirty="0"/>
              <a:t> Hereditário da ULSSM.</a:t>
            </a:r>
          </a:p>
          <a:p>
            <a:pPr algn="just"/>
            <a:endParaRPr lang="pt-PT" sz="1400" b="1" dirty="0"/>
          </a:p>
          <a:p>
            <a:pPr algn="just"/>
            <a:endParaRPr lang="pt-PT" sz="1400" dirty="0"/>
          </a:p>
          <a:p>
            <a:pPr algn="just"/>
            <a:r>
              <a:rPr lang="pt-PT" sz="1400" dirty="0"/>
              <a:t>Neste </a:t>
            </a:r>
            <a:r>
              <a:rPr lang="pt-PT" sz="1400" b="1" dirty="0"/>
              <a:t>Dia Mundial do Angioedema Hereditário - 16 de maio de 2025, </a:t>
            </a:r>
            <a:r>
              <a:rPr lang="pt-PT" sz="1400" dirty="0"/>
              <a:t>promovemos</a:t>
            </a:r>
            <a:r>
              <a:rPr lang="pt-PT" sz="1400" b="1" dirty="0"/>
              <a:t> </a:t>
            </a:r>
            <a:r>
              <a:rPr lang="pt-PT" sz="1400" dirty="0"/>
              <a:t>a</a:t>
            </a:r>
            <a:r>
              <a:rPr lang="pt-PT" sz="1400" b="1" dirty="0"/>
              <a:t> </a:t>
            </a:r>
            <a:r>
              <a:rPr lang="pt-PT" sz="1400" dirty="0"/>
              <a:t>nossa Unidade/Centro como estando na vanguarda  da inovação terapêutica e informamos que acessibilidade dos doentes com suspeita ou diagnóstico de Angioedema Hereditário é efetuada através unidades de cuidados de saúde primários, secundários ou terciários.</a:t>
            </a:r>
          </a:p>
          <a:p>
            <a:pPr algn="just"/>
            <a:endParaRPr lang="pt-PT" sz="1400" dirty="0"/>
          </a:p>
          <a:p>
            <a:pPr algn="just"/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 ano 2025, assinalámos o Dia Mundial do Angioedema Hereditário na ULSSM - Hospital Santa Maria, com uma reunião dirigida para </a:t>
            </a:r>
            <a:r>
              <a:rPr lang="pt-PT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doentes/ cuidadores no dia 9 de maio às 16:00 e uma Sessão Clínica para médicos de Medicina Interna no dia 16 de maio às 12 h.</a:t>
            </a:r>
            <a:endParaRPr lang="pt-P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1400" dirty="0"/>
              <a:t>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7</a:t>
            </a:fld>
            <a:endParaRPr lang="pt-PT"/>
          </a:p>
        </p:txBody>
      </p:sp>
      <p:pic>
        <p:nvPicPr>
          <p:cNvPr id="1026" name="Picture 2" descr="Hospital de Santa Maria esclarece que não há surto de 'legionella' na  unidade | HealthNew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927" y="1971680"/>
            <a:ext cx="5576698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66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B516-B0D5-403F-9833-D0DBB8C9BF56}" type="slidenum">
              <a:rPr lang="pt-PT" smtClean="0"/>
              <a:t>8</a:t>
            </a:fld>
            <a:endParaRPr lang="pt-PT"/>
          </a:p>
        </p:txBody>
      </p:sp>
      <p:sp>
        <p:nvSpPr>
          <p:cNvPr id="3" name="Retângulo 2"/>
          <p:cNvSpPr/>
          <p:nvPr/>
        </p:nvSpPr>
        <p:spPr>
          <a:xfrm>
            <a:off x="1378424" y="2274838"/>
            <a:ext cx="91167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  <a:p>
            <a:r>
              <a:rPr lang="pt-PT" dirty="0">
                <a:hlinkClick r:id="rId2"/>
              </a:rPr>
              <a:t>https://normas.dgs.min-saude.pt/2019/12/19/abordagem-diagnostica-e-terapeutica-do-angioedema-hereditario/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>
                <a:hlinkClick r:id="rId3"/>
              </a:rPr>
              <a:t>https://www.ulssm.min-saude.pt/medicina/imuno-alergologia/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>
                <a:hlinkClick r:id="rId4"/>
              </a:rPr>
              <a:t>https://www.actamedicaportuguesa.com/revista/index.php/amp/article/view/17506</a:t>
            </a:r>
            <a:endParaRPr lang="pt-PT" dirty="0"/>
          </a:p>
          <a:p>
            <a:endParaRPr lang="pt-PT" dirty="0"/>
          </a:p>
          <a:p>
            <a:r>
              <a:rPr lang="pt-PT" dirty="0">
                <a:hlinkClick r:id="rId5"/>
              </a:rPr>
              <a:t>https://adah.portugal.haei.org/que-es-el-aeh/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1269244" y="1220838"/>
            <a:ext cx="317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Para mais informações consulte </a:t>
            </a:r>
          </a:p>
        </p:txBody>
      </p:sp>
    </p:spTree>
    <p:extLst>
      <p:ext uri="{BB962C8B-B14F-4D97-AF65-F5344CB8AC3E}">
        <p14:creationId xmlns:p14="http://schemas.microsoft.com/office/powerpoint/2010/main" val="3708846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1209</Words>
  <Application>Microsoft Office PowerPoint</Application>
  <PresentationFormat>Ecrã Panorâmico</PresentationFormat>
  <Paragraphs>113</Paragraphs>
  <Slides>8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Amélia Spínola Santos</dc:creator>
  <cp:lastModifiedBy>Maria Amélia Spínola Santos</cp:lastModifiedBy>
  <cp:revision>106</cp:revision>
  <cp:lastPrinted>2022-05-10T14:05:25Z</cp:lastPrinted>
  <dcterms:created xsi:type="dcterms:W3CDTF">2022-04-20T10:02:35Z</dcterms:created>
  <dcterms:modified xsi:type="dcterms:W3CDTF">2025-05-02T12:14:00Z</dcterms:modified>
</cp:coreProperties>
</file>