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0240288" cy="21240750"/>
  <p:notesSz cx="6858000" cy="9144000"/>
  <p:defaultTextStyle>
    <a:defPPr>
      <a:defRPr lang="pt-PT"/>
    </a:defPPr>
    <a:lvl1pPr marL="0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166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332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6500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8666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0832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2998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5164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7333" algn="l" defTabSz="2764332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1267" autoAdjust="0"/>
  </p:normalViewPr>
  <p:slideViewPr>
    <p:cSldViewPr snapToGrid="0">
      <p:cViewPr>
        <p:scale>
          <a:sx n="40" d="100"/>
          <a:sy n="40" d="100"/>
        </p:scale>
        <p:origin x="1266" y="-8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C7268-7981-4C65-B0BB-B520C676E90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143000"/>
            <a:ext cx="4394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2065-54C1-4C43-A44E-5DC5FB0383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673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72065-54C1-4C43-A44E-5DC5FB0383CA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88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3476208"/>
            <a:ext cx="25704245" cy="7394928"/>
          </a:xfrm>
        </p:spPr>
        <p:txBody>
          <a:bodyPr anchor="b"/>
          <a:lstStyle>
            <a:lvl1pPr algn="ctr">
              <a:defRPr sz="18583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11156312"/>
            <a:ext cx="22680216" cy="5128263"/>
          </a:xfrm>
        </p:spPr>
        <p:txBody>
          <a:bodyPr/>
          <a:lstStyle>
            <a:lvl1pPr marL="0" indent="0" algn="ctr">
              <a:buNone/>
              <a:defRPr sz="7433"/>
            </a:lvl1pPr>
            <a:lvl2pPr marL="1416040" indent="0" algn="ctr">
              <a:buNone/>
              <a:defRPr sz="6194"/>
            </a:lvl2pPr>
            <a:lvl3pPr marL="2832080" indent="0" algn="ctr">
              <a:buNone/>
              <a:defRPr sz="5575"/>
            </a:lvl3pPr>
            <a:lvl4pPr marL="4248120" indent="0" algn="ctr">
              <a:buNone/>
              <a:defRPr sz="4956"/>
            </a:lvl4pPr>
            <a:lvl5pPr marL="5664159" indent="0" algn="ctr">
              <a:buNone/>
              <a:defRPr sz="4956"/>
            </a:lvl5pPr>
            <a:lvl6pPr marL="7080199" indent="0" algn="ctr">
              <a:buNone/>
              <a:defRPr sz="4956"/>
            </a:lvl6pPr>
            <a:lvl7pPr marL="8496239" indent="0" algn="ctr">
              <a:buNone/>
              <a:defRPr sz="4956"/>
            </a:lvl7pPr>
            <a:lvl8pPr marL="9912279" indent="0" algn="ctr">
              <a:buNone/>
              <a:defRPr sz="4956"/>
            </a:lvl8pPr>
            <a:lvl9pPr marL="11328319" indent="0" algn="ctr">
              <a:buNone/>
              <a:defRPr sz="4956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506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756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1130873"/>
            <a:ext cx="6520562" cy="1800055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1130873"/>
            <a:ext cx="19183683" cy="1800055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946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314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5295443"/>
            <a:ext cx="26082248" cy="8835560"/>
          </a:xfrm>
        </p:spPr>
        <p:txBody>
          <a:bodyPr anchor="b"/>
          <a:lstStyle>
            <a:lvl1pPr>
              <a:defRPr sz="18583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14214591"/>
            <a:ext cx="26082248" cy="4646413"/>
          </a:xfrm>
        </p:spPr>
        <p:txBody>
          <a:bodyPr/>
          <a:lstStyle>
            <a:lvl1pPr marL="0" indent="0">
              <a:buNone/>
              <a:defRPr sz="7433">
                <a:solidFill>
                  <a:schemeClr val="tx1"/>
                </a:solidFill>
              </a:defRPr>
            </a:lvl1pPr>
            <a:lvl2pPr marL="1416040" indent="0">
              <a:buNone/>
              <a:defRPr sz="6194">
                <a:solidFill>
                  <a:schemeClr val="tx1">
                    <a:tint val="75000"/>
                  </a:schemeClr>
                </a:solidFill>
              </a:defRPr>
            </a:lvl2pPr>
            <a:lvl3pPr marL="2832080" indent="0">
              <a:buNone/>
              <a:defRPr sz="5575">
                <a:solidFill>
                  <a:schemeClr val="tx1">
                    <a:tint val="75000"/>
                  </a:schemeClr>
                </a:solidFill>
              </a:defRPr>
            </a:lvl3pPr>
            <a:lvl4pPr marL="4248120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4pPr>
            <a:lvl5pPr marL="566415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5pPr>
            <a:lvl6pPr marL="708019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6pPr>
            <a:lvl7pPr marL="849623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7pPr>
            <a:lvl8pPr marL="991227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8pPr>
            <a:lvl9pPr marL="1132831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585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5654366"/>
            <a:ext cx="12852122" cy="13477061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5654366"/>
            <a:ext cx="12852122" cy="13477061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964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130878"/>
            <a:ext cx="26082248" cy="410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5206935"/>
            <a:ext cx="12793057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7758774"/>
            <a:ext cx="12793057" cy="114119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5206935"/>
            <a:ext cx="12856061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7758774"/>
            <a:ext cx="12856061" cy="114119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203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492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7310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3058279"/>
            <a:ext cx="15309146" cy="15094700"/>
          </a:xfrm>
        </p:spPr>
        <p:txBody>
          <a:bodyPr/>
          <a:lstStyle>
            <a:lvl1pPr>
              <a:defRPr sz="9911"/>
            </a:lvl1pPr>
            <a:lvl2pPr>
              <a:defRPr sz="8672"/>
            </a:lvl2pPr>
            <a:lvl3pPr>
              <a:defRPr sz="7433"/>
            </a:lvl3pPr>
            <a:lvl4pPr>
              <a:defRPr sz="6194"/>
            </a:lvl4pPr>
            <a:lvl5pPr>
              <a:defRPr sz="6194"/>
            </a:lvl5pPr>
            <a:lvl6pPr>
              <a:defRPr sz="6194"/>
            </a:lvl6pPr>
            <a:lvl7pPr>
              <a:defRPr sz="6194"/>
            </a:lvl7pPr>
            <a:lvl8pPr>
              <a:defRPr sz="6194"/>
            </a:lvl8pPr>
            <a:lvl9pPr>
              <a:defRPr sz="6194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966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3058279"/>
            <a:ext cx="15309146" cy="15094700"/>
          </a:xfrm>
        </p:spPr>
        <p:txBody>
          <a:bodyPr anchor="t"/>
          <a:lstStyle>
            <a:lvl1pPr marL="0" indent="0">
              <a:buNone/>
              <a:defRPr sz="9911"/>
            </a:lvl1pPr>
            <a:lvl2pPr marL="1416040" indent="0">
              <a:buNone/>
              <a:defRPr sz="8672"/>
            </a:lvl2pPr>
            <a:lvl3pPr marL="2832080" indent="0">
              <a:buNone/>
              <a:defRPr sz="7433"/>
            </a:lvl3pPr>
            <a:lvl4pPr marL="4248120" indent="0">
              <a:buNone/>
              <a:defRPr sz="6194"/>
            </a:lvl4pPr>
            <a:lvl5pPr marL="5664159" indent="0">
              <a:buNone/>
              <a:defRPr sz="6194"/>
            </a:lvl5pPr>
            <a:lvl6pPr marL="7080199" indent="0">
              <a:buNone/>
              <a:defRPr sz="6194"/>
            </a:lvl6pPr>
            <a:lvl7pPr marL="8496239" indent="0">
              <a:buNone/>
              <a:defRPr sz="6194"/>
            </a:lvl7pPr>
            <a:lvl8pPr marL="9912279" indent="0">
              <a:buNone/>
              <a:defRPr sz="6194"/>
            </a:lvl8pPr>
            <a:lvl9pPr marL="11328319" indent="0">
              <a:buNone/>
              <a:defRPr sz="6194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435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1130878"/>
            <a:ext cx="26082248" cy="410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5654366"/>
            <a:ext cx="26082248" cy="13477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862ED-0C59-4090-94D6-411FC5460DBE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19687033"/>
            <a:ext cx="10206097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D0D7E-D34E-43F1-B719-E82C6BC1D1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336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32080" rtl="0" eaLnBrk="1" latinLnBrk="0" hangingPunct="1">
        <a:lnSpc>
          <a:spcPct val="90000"/>
        </a:lnSpc>
        <a:spcBef>
          <a:spcPct val="0"/>
        </a:spcBef>
        <a:buNone/>
        <a:defRPr sz="13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8020" indent="-708020" algn="l" defTabSz="2832080" rtl="0" eaLnBrk="1" latinLnBrk="0" hangingPunct="1">
        <a:lnSpc>
          <a:spcPct val="90000"/>
        </a:lnSpc>
        <a:spcBef>
          <a:spcPts val="3097"/>
        </a:spcBef>
        <a:buFont typeface="Arial" panose="020B0604020202020204" pitchFamily="34" charset="0"/>
        <a:buChar char="•"/>
        <a:defRPr sz="8672" kern="1200">
          <a:solidFill>
            <a:schemeClr val="tx1"/>
          </a:solidFill>
          <a:latin typeface="+mn-lt"/>
          <a:ea typeface="+mn-ea"/>
          <a:cs typeface="+mn-cs"/>
        </a:defRPr>
      </a:lvl1pPr>
      <a:lvl2pPr marL="212406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7433" kern="1200">
          <a:solidFill>
            <a:schemeClr val="tx1"/>
          </a:solidFill>
          <a:latin typeface="+mn-lt"/>
          <a:ea typeface="+mn-ea"/>
          <a:cs typeface="+mn-cs"/>
        </a:defRPr>
      </a:lvl2pPr>
      <a:lvl3pPr marL="354010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6194" kern="1200">
          <a:solidFill>
            <a:schemeClr val="tx1"/>
          </a:solidFill>
          <a:latin typeface="+mn-lt"/>
          <a:ea typeface="+mn-ea"/>
          <a:cs typeface="+mn-cs"/>
        </a:defRPr>
      </a:lvl3pPr>
      <a:lvl4pPr marL="49561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637217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78821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920425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1062029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20363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1pPr>
      <a:lvl2pPr marL="141604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83208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3pPr>
      <a:lvl4pPr marL="424812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566415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08019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849623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991227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132831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48000">
              <a:schemeClr val="accent1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31" y="480985"/>
            <a:ext cx="5819123" cy="955849"/>
          </a:xfrm>
          <a:prstGeom prst="rect">
            <a:avLst/>
          </a:prstGeom>
        </p:spPr>
      </p:pic>
      <p:grpSp>
        <p:nvGrpSpPr>
          <p:cNvPr id="22" name="Grupo 21"/>
          <p:cNvGrpSpPr/>
          <p:nvPr/>
        </p:nvGrpSpPr>
        <p:grpSpPr>
          <a:xfrm>
            <a:off x="15197676" y="13315092"/>
            <a:ext cx="13723023" cy="7712298"/>
            <a:chOff x="14923356" y="13528452"/>
            <a:chExt cx="13723023" cy="7712298"/>
          </a:xfrm>
        </p:grpSpPr>
        <p:sp>
          <p:nvSpPr>
            <p:cNvPr id="50" name="Hexágono 49"/>
            <p:cNvSpPr/>
            <p:nvPr/>
          </p:nvSpPr>
          <p:spPr>
            <a:xfrm>
              <a:off x="14923356" y="17329343"/>
              <a:ext cx="5824973" cy="3791564"/>
            </a:xfrm>
            <a:prstGeom prst="hexag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48" name="Hexágono 47"/>
            <p:cNvSpPr/>
            <p:nvPr/>
          </p:nvSpPr>
          <p:spPr>
            <a:xfrm>
              <a:off x="22821406" y="17329343"/>
              <a:ext cx="5824973" cy="3791564"/>
            </a:xfrm>
            <a:prstGeom prst="hexag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49" name="Hexágono 48"/>
            <p:cNvSpPr/>
            <p:nvPr/>
          </p:nvSpPr>
          <p:spPr>
            <a:xfrm>
              <a:off x="18907804" y="13528452"/>
              <a:ext cx="5824973" cy="3791564"/>
            </a:xfrm>
            <a:prstGeom prst="hexag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9600159" y="13711981"/>
              <a:ext cx="451661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Ecografia torácica </a:t>
              </a:r>
              <a:endParaRPr lang="pt-PT" sz="2400" b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pt-PT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 exame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para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detetar a presença de líquido nos pulmões mas também para identificar consolidações pulmonares, lesões pleurais, tumores e para guiar procedimentos </a:t>
              </a: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6147318" y="17640234"/>
              <a:ext cx="3377048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Drenagem</a:t>
              </a:r>
              <a:r>
                <a:rPr lang="pt-PT" sz="2400" u="sng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sz="24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torácica </a:t>
              </a:r>
              <a:endParaRPr lang="pt-PT" sz="2400" b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pt-PT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 procedimento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técnico onde se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insere um tubo na cavidade pleural para remover ar, sangue ou líquidos 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acumulados, provisório ou permanente 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23731457" y="17640234"/>
              <a:ext cx="4173786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Toracocentese</a:t>
              </a:r>
            </a:p>
            <a:p>
              <a:pPr algn="ctr"/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PT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pt-PT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 procedimento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técnico que consiste na introdução de um cateter/agulha de biópsia na cavidade pleural através da parede torácica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28" name="Picture 4" descr="Cuidados de Enfermagem com toracocentes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82649" y="17126329"/>
              <a:ext cx="3948807" cy="41144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CaixaDeTexto 36"/>
          <p:cNvSpPr txBox="1"/>
          <p:nvPr/>
        </p:nvSpPr>
        <p:spPr>
          <a:xfrm>
            <a:off x="1025191" y="15051307"/>
            <a:ext cx="13780168" cy="5377754"/>
          </a:xfrm>
          <a:prstGeom prst="rect">
            <a:avLst/>
          </a:prstGeom>
          <a:solidFill>
            <a:srgbClr val="FFFF66"/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pt-PT" sz="1573" b="1" i="1" u="sng" dirty="0"/>
          </a:p>
          <a:p>
            <a:pPr algn="ctr"/>
            <a:r>
              <a:rPr lang="pt-PT" sz="4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Intervenções de Enfermagem</a:t>
            </a:r>
          </a:p>
          <a:p>
            <a:r>
              <a:rPr lang="pt-PT" sz="1573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PT" sz="1573" b="1" i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Consulta </a:t>
            </a: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de enfermagem sem a presença do utente em Pneumologia </a:t>
            </a: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Explicar sobre a </a:t>
            </a:r>
            <a:r>
              <a:rPr lang="pt-P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técnica</a:t>
            </a: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Acolhimento </a:t>
            </a:r>
            <a:r>
              <a:rPr lang="pt-P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 utente</a:t>
            </a: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/ pessoa significativa</a:t>
            </a: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Assistir no procedimento técnico</a:t>
            </a: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Monitorizar estado de </a:t>
            </a:r>
            <a:r>
              <a:rPr lang="pt-P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consciência, sinais vitais,…</a:t>
            </a: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4805" indent="-22480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Educação para a saúde </a:t>
            </a:r>
          </a:p>
          <a:p>
            <a:endParaRPr lang="pt-PT" sz="2400" dirty="0" smtClean="0"/>
          </a:p>
        </p:txBody>
      </p:sp>
      <p:grpSp>
        <p:nvGrpSpPr>
          <p:cNvPr id="10" name="Grupo 9"/>
          <p:cNvGrpSpPr/>
          <p:nvPr/>
        </p:nvGrpSpPr>
        <p:grpSpPr>
          <a:xfrm>
            <a:off x="1773040" y="2883232"/>
            <a:ext cx="11855851" cy="5567146"/>
            <a:chOff x="439173" y="2915181"/>
            <a:chExt cx="11855851" cy="5567146"/>
          </a:xfrm>
        </p:grpSpPr>
        <p:pic>
          <p:nvPicPr>
            <p:cNvPr id="39" name="Picture 8" descr="Pais descobrem que filha morreu por receber pulmão de um fumante –  HypeScien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084" y="3885712"/>
              <a:ext cx="11632940" cy="45966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CaixaDeTexto 10"/>
            <p:cNvSpPr txBox="1"/>
            <p:nvPr/>
          </p:nvSpPr>
          <p:spPr>
            <a:xfrm>
              <a:off x="6530317" y="2918110"/>
              <a:ext cx="521195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u="sng" dirty="0">
                  <a:latin typeface="Arial" panose="020B0604020202020204" pitchFamily="34" charset="0"/>
                  <a:cs typeface="Arial" panose="020B0604020202020204" pitchFamily="34" charset="0"/>
                </a:rPr>
                <a:t>Pulmão </a:t>
              </a:r>
              <a:r>
                <a:rPr lang="pt-PT" sz="2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doente</a:t>
              </a:r>
              <a:endParaRPr lang="pt-PT" sz="2400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Inflamação, perda de função</a:t>
              </a: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439173" y="2915181"/>
              <a:ext cx="597911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u="sng" dirty="0">
                  <a:latin typeface="Arial" panose="020B0604020202020204" pitchFamily="34" charset="0"/>
                  <a:cs typeface="Arial" panose="020B0604020202020204" pitchFamily="34" charset="0"/>
                </a:rPr>
                <a:t>Pulmão </a:t>
              </a:r>
              <a:r>
                <a:rPr lang="pt-PT" sz="2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saudável</a:t>
              </a:r>
              <a:endParaRPr lang="pt-PT" sz="2400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Boa troca de oxigénio, respiração eficiente </a:t>
              </a:r>
            </a:p>
          </p:txBody>
        </p:sp>
      </p:grpSp>
      <p:pic>
        <p:nvPicPr>
          <p:cNvPr id="36" name="Picture 6" descr="Linda enfermeira simpática e confiante no telefone | Vetor Premiu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598" y="16230263"/>
            <a:ext cx="3813307" cy="381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tângulo 15"/>
          <p:cNvSpPr>
            <a:spLocks/>
          </p:cNvSpPr>
          <p:nvPr/>
        </p:nvSpPr>
        <p:spPr>
          <a:xfrm>
            <a:off x="29031400" y="-790988"/>
            <a:ext cx="2833626" cy="2263201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/>
        </p:spPr>
        <p:txBody>
          <a:bodyPr vert="wordArtVert" wrap="square" lIns="91440" tIns="45720" rIns="91440" bIns="45720">
            <a:noAutofit/>
          </a:bodyPr>
          <a:lstStyle/>
          <a:p>
            <a:pPr algn="ctr"/>
            <a:r>
              <a:rPr lang="pt-PT" sz="2400" b="1" cap="none" spc="0" dirty="0" smtClean="0">
                <a:ln w="34925" cap="sq" cmpd="sng">
                  <a:solidFill>
                    <a:srgbClr val="FF0000"/>
                  </a:solidFill>
                  <a:miter lim="800000"/>
                </a:ln>
                <a:solidFill>
                  <a:srgbClr val="FF0000"/>
                </a:solidFill>
                <a:latin typeface="Castellar" panose="020A0402060406010301" pitchFamily="18" charset="0"/>
                <a:cs typeface="Arial" panose="020B0604020202020204" pitchFamily="34" charset="0"/>
              </a:rPr>
              <a:t>CUIDA</a:t>
            </a:r>
            <a:r>
              <a:rPr lang="pt-PT" sz="2400" b="1" cap="none" spc="0" dirty="0" smtClean="0">
                <a:ln w="34925" cap="sq" cmpd="sng">
                  <a:solidFill>
                    <a:srgbClr val="FF0000"/>
                  </a:solidFill>
                  <a:miter lim="800000"/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stellar" panose="020A0402060406010301" pitchFamily="18" charset="0"/>
                <a:cs typeface="Arial" panose="020B0604020202020204" pitchFamily="34" charset="0"/>
              </a:rPr>
              <a:t> DOS TEUS PULMÕES COMO ELES CUIDAM DE </a:t>
            </a:r>
            <a:r>
              <a:rPr lang="pt-PT" sz="2800" b="1" cap="none" spc="0" dirty="0" smtClean="0">
                <a:ln w="34925" cap="sq" cmpd="sng">
                  <a:solidFill>
                    <a:srgbClr val="FF0000"/>
                  </a:solidFill>
                  <a:miter lim="800000"/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stellar" panose="020A0402060406010301" pitchFamily="18" charset="0"/>
                <a:cs typeface="Arial" panose="020B0604020202020204" pitchFamily="34" charset="0"/>
              </a:rPr>
              <a:t>TI </a:t>
            </a:r>
            <a:endParaRPr lang="pt-PT" sz="2800" b="1" cap="none" spc="0" dirty="0">
              <a:ln w="34925" cap="sq" cmpd="sng">
                <a:solidFill>
                  <a:srgbClr val="FF0000"/>
                </a:solidFill>
                <a:miter lim="800000"/>
              </a:ln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stellar" panose="020A0402060406010301" pitchFamily="18" charset="0"/>
              <a:cs typeface="Arial" panose="020B0604020202020204" pitchFamily="34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6937642" y="3385405"/>
            <a:ext cx="10622586" cy="9869681"/>
            <a:chOff x="14499242" y="3385405"/>
            <a:chExt cx="10622586" cy="9869681"/>
          </a:xfrm>
        </p:grpSpPr>
        <p:sp>
          <p:nvSpPr>
            <p:cNvPr id="45" name="Oval 44"/>
            <p:cNvSpPr/>
            <p:nvPr/>
          </p:nvSpPr>
          <p:spPr>
            <a:xfrm>
              <a:off x="14548213" y="3385405"/>
              <a:ext cx="5087844" cy="479815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44" name="Oval 43"/>
            <p:cNvSpPr/>
            <p:nvPr/>
          </p:nvSpPr>
          <p:spPr>
            <a:xfrm>
              <a:off x="20028247" y="8456928"/>
              <a:ext cx="5087844" cy="479815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43" name="Oval 42"/>
            <p:cNvSpPr/>
            <p:nvPr/>
          </p:nvSpPr>
          <p:spPr>
            <a:xfrm>
              <a:off x="20033984" y="3385405"/>
              <a:ext cx="5087844" cy="479815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18" name="Oval 17"/>
            <p:cNvSpPr/>
            <p:nvPr/>
          </p:nvSpPr>
          <p:spPr>
            <a:xfrm>
              <a:off x="14499242" y="8377191"/>
              <a:ext cx="5087844" cy="479815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sz="3568"/>
            </a:p>
          </p:txBody>
        </p:sp>
        <p:sp>
          <p:nvSpPr>
            <p:cNvPr id="3" name="CaixaDeTexto 2"/>
            <p:cNvSpPr txBox="1"/>
            <p:nvPr/>
          </p:nvSpPr>
          <p:spPr>
            <a:xfrm>
              <a:off x="15214794" y="4119813"/>
              <a:ext cx="3882416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Videobroncofibroscopia</a:t>
              </a:r>
            </a:p>
            <a:p>
              <a:pPr algn="ctr"/>
              <a:endParaRPr lang="pt-PT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 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procedimento técnico 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para visualizar as vias respiratórias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parte dos pulmões, introduzindo um tubo flexível com uma câmara de vídeo pela boca ou nariz do utente</a:t>
              </a: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20870445" y="4125604"/>
              <a:ext cx="3771851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Broncoscopia Rígida</a:t>
              </a:r>
              <a:r>
                <a:rPr lang="pt-PT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endParaRPr lang="pt-PT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pt-PT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 procedimento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técnico que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utiliza um tubo metálico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rígido,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para visualizar, diagnosticar e tratar problemas nas vias aéreas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centrais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1" name="Imagem 5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47467">
              <a:off x="17479006" y="6408285"/>
              <a:ext cx="5579432" cy="3531760"/>
            </a:xfrm>
            <a:prstGeom prst="rect">
              <a:avLst/>
            </a:prstGeom>
            <a:ln>
              <a:noFill/>
            </a:ln>
          </p:spPr>
        </p:pic>
        <p:sp>
          <p:nvSpPr>
            <p:cNvPr id="17" name="CaixaDeTexto 16"/>
            <p:cNvSpPr txBox="1"/>
            <p:nvPr/>
          </p:nvSpPr>
          <p:spPr>
            <a:xfrm>
              <a:off x="15177126" y="9303143"/>
              <a:ext cx="4029589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Ecoendoscopia</a:t>
              </a:r>
              <a:r>
                <a:rPr lang="pt-PT" sz="2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Brônquica </a:t>
              </a:r>
            </a:p>
            <a:p>
              <a:pPr lvl="0"/>
              <a:endParaRPr lang="pt-PT" sz="2400" dirty="0">
                <a:cs typeface="Arial" panose="020B0604020202020204" pitchFamily="34" charset="0"/>
              </a:endParaRPr>
            </a:p>
            <a:p>
              <a:pPr lvl="0" algn="just"/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é um procedimento técnico para examinar os pulmões e as estruturas em redor, em que combina videobroncofibroscopia e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ecografia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20863931" y="9228739"/>
              <a:ext cx="3786126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Criobiópsia Pulmonar</a:t>
              </a:r>
            </a:p>
            <a:p>
              <a:pPr algn="ctr"/>
              <a:endParaRPr lang="pt-PT" sz="2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é um procedimento técnico minimamente invasivo para obter amostras de tecido do pulmão a baixas temperaturas 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Retângulo 45"/>
          <p:cNvSpPr/>
          <p:nvPr/>
        </p:nvSpPr>
        <p:spPr>
          <a:xfrm>
            <a:off x="7338964" y="226663"/>
            <a:ext cx="1917962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8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Arial" panose="020B0604020202020204" pitchFamily="34" charset="0"/>
              </a:rPr>
              <a:t>Dia Mundial do </a:t>
            </a:r>
            <a:r>
              <a:rPr lang="pt-PT" sz="8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Arial" panose="020B0604020202020204" pitchFamily="34" charset="0"/>
              </a:rPr>
              <a:t>Pulmão - 25 </a:t>
            </a:r>
            <a:r>
              <a:rPr lang="pt-PT" sz="8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Arial" panose="020B0604020202020204" pitchFamily="34" charset="0"/>
              </a:rPr>
              <a:t>de Setembro </a:t>
            </a:r>
            <a:endParaRPr lang="pt-PT" sz="8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026" name="Picture 2" descr="Caráter feliz do pulmão ilustração do vetor. Ilustração de elemento -  10038682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2982BA"/>
              </a:clrFrom>
              <a:clrTo>
                <a:srgbClr val="2982B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5796" y="1041702"/>
            <a:ext cx="3905293" cy="390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/>
          <p:cNvGrpSpPr/>
          <p:nvPr/>
        </p:nvGrpSpPr>
        <p:grpSpPr>
          <a:xfrm>
            <a:off x="572656" y="8944451"/>
            <a:ext cx="15923825" cy="5890228"/>
            <a:chOff x="957441" y="8917453"/>
            <a:chExt cx="12565013" cy="5989879"/>
          </a:xfrm>
        </p:grpSpPr>
        <p:sp>
          <p:nvSpPr>
            <p:cNvPr id="42" name="Retângulo arredondado 41"/>
            <p:cNvSpPr/>
            <p:nvPr/>
          </p:nvSpPr>
          <p:spPr>
            <a:xfrm>
              <a:off x="957441" y="8917453"/>
              <a:ext cx="6063123" cy="5989879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123907" tIns="61954" rIns="123907" bIns="6195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7374" dirty="0"/>
            </a:p>
          </p:txBody>
        </p:sp>
        <p:sp>
          <p:nvSpPr>
            <p:cNvPr id="54" name="Retângulo arredondado 53"/>
            <p:cNvSpPr/>
            <p:nvPr/>
          </p:nvSpPr>
          <p:spPr>
            <a:xfrm>
              <a:off x="7506636" y="8972409"/>
              <a:ext cx="6015818" cy="593492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123907" tIns="61954" rIns="123907" bIns="6195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7374" dirty="0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1832042" y="9933266"/>
              <a:ext cx="5516195" cy="40318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pt-PT" sz="4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Evitar fumar </a:t>
              </a:r>
              <a:endParaRPr lang="pt-PT" sz="24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Evitar ambientes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com </a:t>
              </a:r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fumo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Praticar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atividade física</a:t>
              </a: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Alimentação equilibrada</a:t>
              </a:r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Fazer exames e consultas preventivas </a:t>
              </a: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8377482" y="9104549"/>
              <a:ext cx="4961738" cy="5414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4800" b="1" u="sng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Sinais e sintomas  de alerta</a:t>
              </a:r>
            </a:p>
            <a:p>
              <a:endParaRPr lang="pt-PT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Tosse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persistente</a:t>
              </a: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Cansaço fácil</a:t>
              </a: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Secreções com sangue </a:t>
              </a: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Falta </a:t>
              </a:r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de ar</a:t>
              </a:r>
            </a:p>
            <a:p>
              <a:endParaRPr lang="pt-PT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PT" sz="2400" dirty="0">
                  <a:latin typeface="Arial" panose="020B0604020202020204" pitchFamily="34" charset="0"/>
                  <a:cs typeface="Arial" panose="020B0604020202020204" pitchFamily="34" charset="0"/>
                </a:rPr>
                <a:t>Dor no peito</a:t>
              </a:r>
            </a:p>
          </p:txBody>
        </p:sp>
        <p:pic>
          <p:nvPicPr>
            <p:cNvPr id="1034" name="Picture 10" descr="Placa Informativa Proibido Fumar Pvc Não Fume Neste Local 0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5148" y="10497136"/>
              <a:ext cx="600805" cy="6008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Outline Icon - Running athlete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15" t="19924" r="24238" b="19732"/>
            <a:stretch/>
          </p:blipFill>
          <p:spPr bwMode="auto">
            <a:xfrm>
              <a:off x="1168460" y="12018750"/>
              <a:ext cx="603078" cy="593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Calorias alimentos nutrição - Ícones Sport e Games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4007" y="12723591"/>
              <a:ext cx="621396" cy="6213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ícone de cor rgb de consulta médica 2208096 Vetor no Vecteezy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71" t="17517" r="21122" b="17585"/>
            <a:stretch/>
          </p:blipFill>
          <p:spPr bwMode="auto">
            <a:xfrm>
              <a:off x="1165002" y="13487094"/>
              <a:ext cx="606536" cy="690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 descr="Tosse - ícones de pessoas grátis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1243" y="10838203"/>
              <a:ext cx="567675" cy="567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53.100+ Exaustão Ilustração de stock, gráficos vetoriais e clipart  royalty-free - iStock"/>
            <p:cNvPicPr>
              <a:picLocks noChangeAspect="1" noChangeArrowheads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15" t="11356" r="21405" b="11084"/>
            <a:stretch/>
          </p:blipFill>
          <p:spPr bwMode="auto">
            <a:xfrm>
              <a:off x="7839912" y="11702216"/>
              <a:ext cx="525980" cy="626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Homem preto desenho animado sangue tosse hemoptise doença pulmonar  inflamação lesão ilustração médica | Vetor Premium"/>
            <p:cNvPicPr>
              <a:picLocks noChangeAspect="1" noChangeArrowheads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90" t="14909" r="17625" b="13099"/>
            <a:stretch/>
          </p:blipFill>
          <p:spPr bwMode="auto">
            <a:xfrm>
              <a:off x="7839912" y="12440182"/>
              <a:ext cx="501415" cy="5668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Falta de ar - ícones de saúde e médico grátis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5577" y="13139138"/>
              <a:ext cx="568356" cy="5683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2" name="Picture 28" descr="1.500+ Dor No Peito Ilustração de stock, gráficos vetoriais e clipart  royalty-free - iStock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17" t="6999" r="7462"/>
            <a:stretch/>
          </p:blipFill>
          <p:spPr bwMode="auto">
            <a:xfrm>
              <a:off x="7854360" y="13978392"/>
              <a:ext cx="497084" cy="5399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 descr="1+ Thousand Secondhand Smoke Royalty-Free Images, Stock Photos &amp; Pictures |  Shutterstock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31" t="-1" r="7749" b="14688"/>
            <a:stretch/>
          </p:blipFill>
          <p:spPr bwMode="auto">
            <a:xfrm>
              <a:off x="1074903" y="11245617"/>
              <a:ext cx="804207" cy="530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aixaDeTexto 12"/>
            <p:cNvSpPr txBox="1"/>
            <p:nvPr/>
          </p:nvSpPr>
          <p:spPr>
            <a:xfrm>
              <a:off x="1418874" y="9129069"/>
              <a:ext cx="5059680" cy="1696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4800" b="1" u="sng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Conselhos úteis</a:t>
              </a:r>
            </a:p>
            <a:p>
              <a:endParaRPr lang="pt-PT" dirty="0"/>
            </a:p>
          </p:txBody>
        </p:sp>
      </p:grpSp>
      <p:sp>
        <p:nvSpPr>
          <p:cNvPr id="52" name="Marcador de Posição do Rodapé 56"/>
          <p:cNvSpPr>
            <a:spLocks noGrp="1"/>
          </p:cNvSpPr>
          <p:nvPr>
            <p:ph type="ftr" sz="quarter" idx="11"/>
          </p:nvPr>
        </p:nvSpPr>
        <p:spPr>
          <a:xfrm>
            <a:off x="11712537" y="20837540"/>
            <a:ext cx="7368635" cy="533298"/>
          </a:xfrm>
        </p:spPr>
        <p:txBody>
          <a:bodyPr/>
          <a:lstStyle/>
          <a:p>
            <a:r>
              <a:rPr lang="pt-PT" sz="2000" dirty="0" smtClean="0"/>
              <a:t>Equipa de enfermagem da UPI </a:t>
            </a:r>
            <a:endParaRPr lang="pt-PT" sz="2000" dirty="0"/>
          </a:p>
        </p:txBody>
      </p:sp>
      <p:sp>
        <p:nvSpPr>
          <p:cNvPr id="53" name="CaixaDeTexto 52"/>
          <p:cNvSpPr txBox="1"/>
          <p:nvPr/>
        </p:nvSpPr>
        <p:spPr>
          <a:xfrm>
            <a:off x="572656" y="1770257"/>
            <a:ext cx="1991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 smtClean="0"/>
              <a:t>Da técnica ao cuidado humano: a </a:t>
            </a:r>
            <a:r>
              <a:rPr lang="pt-PT" sz="4000" b="1" i="1" dirty="0" smtClean="0"/>
              <a:t>Unidade de </a:t>
            </a:r>
            <a:r>
              <a:rPr lang="pt-PT" sz="4000" b="1" i="1" dirty="0"/>
              <a:t>P</a:t>
            </a:r>
            <a:r>
              <a:rPr lang="pt-PT" sz="4000" b="1" i="1" dirty="0" smtClean="0"/>
              <a:t>neumologia de Intervenção </a:t>
            </a:r>
            <a:r>
              <a:rPr lang="pt-PT" sz="4000" b="1" dirty="0" smtClean="0"/>
              <a:t>a favor do respirar</a:t>
            </a:r>
            <a:endParaRPr lang="pt-PT" sz="4000" b="1" dirty="0"/>
          </a:p>
        </p:txBody>
      </p:sp>
    </p:spTree>
    <p:extLst>
      <p:ext uri="{BB962C8B-B14F-4D97-AF65-F5344CB8AC3E}">
        <p14:creationId xmlns:p14="http://schemas.microsoft.com/office/powerpoint/2010/main" val="165537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</TotalTime>
  <Words>212</Words>
  <Application>Microsoft Office PowerPoint</Application>
  <PresentationFormat>Personalizados</PresentationFormat>
  <Paragraphs>62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Castellar</vt:lpstr>
      <vt:lpstr>Wingdings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HPV Clinic</dc:creator>
  <cp:lastModifiedBy>Celia Marina Cuco</cp:lastModifiedBy>
  <cp:revision>57</cp:revision>
  <dcterms:created xsi:type="dcterms:W3CDTF">2025-08-28T12:41:25Z</dcterms:created>
  <dcterms:modified xsi:type="dcterms:W3CDTF">2025-09-23T10:08:42Z</dcterms:modified>
</cp:coreProperties>
</file>